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7" r:id="rId3"/>
    <p:sldId id="288" r:id="rId4"/>
    <p:sldId id="290" r:id="rId5"/>
    <p:sldId id="262" r:id="rId6"/>
    <p:sldId id="283" r:id="rId7"/>
    <p:sldId id="291" r:id="rId8"/>
    <p:sldId id="293" r:id="rId9"/>
    <p:sldId id="295" r:id="rId10"/>
    <p:sldId id="296" r:id="rId11"/>
    <p:sldId id="270" r:id="rId12"/>
    <p:sldId id="271" r:id="rId13"/>
    <p:sldId id="297" r:id="rId14"/>
    <p:sldId id="298" r:id="rId15"/>
    <p:sldId id="299" r:id="rId16"/>
    <p:sldId id="302" r:id="rId17"/>
    <p:sldId id="318" r:id="rId18"/>
    <p:sldId id="307" r:id="rId19"/>
    <p:sldId id="312" r:id="rId20"/>
    <p:sldId id="313" r:id="rId21"/>
    <p:sldId id="316" r:id="rId22"/>
    <p:sldId id="317" r:id="rId23"/>
    <p:sldId id="286" r:id="rId24"/>
  </p:sldIdLst>
  <p:sldSz cx="9144000" cy="6858000" type="screen4x3"/>
  <p:notesSz cx="6858000" cy="9144000"/>
  <p:defaultTextStyle>
    <a:defPPr>
      <a:defRPr lang="ru"/>
    </a:defPPr>
    <a:lvl1pPr marL="0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3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4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5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55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07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58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09" algn="l" defTabSz="9143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 Els" initials="SE" lastIdx="5" clrIdx="0">
    <p:extLst>
      <p:ext uri="{19B8F6BF-5375-455C-9EA6-DF929625EA0E}">
        <p15:presenceInfo xmlns:p15="http://schemas.microsoft.com/office/powerpoint/2012/main" userId="6160e121b87411b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8" y="56"/>
      </p:cViewPr>
      <p:guideLst>
        <p:guide orient="horz" pos="2160"/>
        <p:guide pos="288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E5332-4362-4B60-B5F2-457B6E97669A}" type="datetimeFigureOut">
              <a:rPr lang="en-US" smtClean="0"/>
              <a:pPr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F70C5-7550-4161-8CFC-A931AF346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F70C5-7550-4161-8CFC-A931AF34635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99" y="2130425"/>
            <a:ext cx="7486601" cy="147002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499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2"/>
                </a:solidFill>
              </a:defRPr>
            </a:lvl1pPr>
            <a:lvl2pPr marL="457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>
              <a:defRPr sz="2800"/>
            </a:lvl1pPr>
            <a:lvl2pPr marL="457200"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4406901"/>
            <a:ext cx="7523114" cy="1362075"/>
          </a:xfrm>
        </p:spPr>
        <p:txBody>
          <a:bodyPr anchor="t">
            <a:no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2906713"/>
            <a:ext cx="7523114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1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6671"/>
            <a:ext cx="7715200" cy="9409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600" y="1600200"/>
            <a:ext cx="3816424" cy="4525963"/>
          </a:xfrm>
        </p:spPr>
        <p:txBody>
          <a:bodyPr/>
          <a:lstStyle>
            <a:lvl1pPr>
              <a:defRPr sz="28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860032" y="1600200"/>
            <a:ext cx="3826768" cy="4525963"/>
          </a:xfrm>
        </p:spPr>
        <p:txBody>
          <a:bodyPr/>
          <a:lstStyle>
            <a:lvl1pPr>
              <a:defRPr sz="28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6671"/>
            <a:ext cx="7715200" cy="94096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1535113"/>
            <a:ext cx="381642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151" indent="0">
              <a:buNone/>
              <a:defRPr sz="2000" b="1"/>
            </a:lvl2pPr>
            <a:lvl3pPr marL="914303" indent="0">
              <a:buNone/>
              <a:defRPr sz="1800" b="1"/>
            </a:lvl3pPr>
            <a:lvl4pPr marL="1371454" indent="0">
              <a:buNone/>
              <a:defRPr sz="1600" b="1"/>
            </a:lvl4pPr>
            <a:lvl5pPr marL="1828605" indent="0">
              <a:buNone/>
              <a:defRPr sz="1600" b="1"/>
            </a:lvl5pPr>
            <a:lvl6pPr marL="2285755" indent="0">
              <a:buNone/>
              <a:defRPr sz="1600" b="1"/>
            </a:lvl6pPr>
            <a:lvl7pPr marL="2742907" indent="0">
              <a:buNone/>
              <a:defRPr sz="1600" b="1"/>
            </a:lvl7pPr>
            <a:lvl8pPr marL="3200058" indent="0">
              <a:buNone/>
              <a:defRPr sz="1600" b="1"/>
            </a:lvl8pPr>
            <a:lvl9pPr marL="36572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600" y="2174876"/>
            <a:ext cx="3816424" cy="3951288"/>
          </a:xfrm>
        </p:spPr>
        <p:txBody>
          <a:bodyPr/>
          <a:lstStyle>
            <a:lvl1pPr>
              <a:defRPr sz="28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4870376" y="1535113"/>
            <a:ext cx="381642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151" indent="0">
              <a:buNone/>
              <a:defRPr sz="2000" b="1"/>
            </a:lvl2pPr>
            <a:lvl3pPr marL="914303" indent="0">
              <a:buNone/>
              <a:defRPr sz="1800" b="1"/>
            </a:lvl3pPr>
            <a:lvl4pPr marL="1371454" indent="0">
              <a:buNone/>
              <a:defRPr sz="1600" b="1"/>
            </a:lvl4pPr>
            <a:lvl5pPr marL="1828605" indent="0">
              <a:buNone/>
              <a:defRPr sz="1600" b="1"/>
            </a:lvl5pPr>
            <a:lvl6pPr marL="2285755" indent="0">
              <a:buNone/>
              <a:defRPr sz="1600" b="1"/>
            </a:lvl6pPr>
            <a:lvl7pPr marL="2742907" indent="0">
              <a:buNone/>
              <a:defRPr sz="1600" b="1"/>
            </a:lvl7pPr>
            <a:lvl8pPr marL="3200058" indent="0">
              <a:buNone/>
              <a:defRPr sz="1600" b="1"/>
            </a:lvl8pPr>
            <a:lvl9pPr marL="36572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4870376" y="2174876"/>
            <a:ext cx="3816424" cy="3951288"/>
          </a:xfrm>
        </p:spPr>
        <p:txBody>
          <a:bodyPr/>
          <a:lstStyle>
            <a:lvl1pPr>
              <a:defRPr sz="28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2720280" cy="1162050"/>
          </a:xfrm>
        </p:spPr>
        <p:txBody>
          <a:bodyPr anchor="b">
            <a:no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904" y="273050"/>
            <a:ext cx="4978896" cy="5853113"/>
          </a:xfrm>
        </p:spPr>
        <p:txBody>
          <a:bodyPr/>
          <a:lstStyle>
            <a:lvl1pPr>
              <a:defRPr sz="2800"/>
            </a:lvl1pPr>
            <a:lvl2pPr>
              <a:defRPr sz="22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9592" y="1422698"/>
            <a:ext cx="2720280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151" indent="0">
              <a:buNone/>
              <a:defRPr sz="1200"/>
            </a:lvl2pPr>
            <a:lvl3pPr marL="914303" indent="0">
              <a:buNone/>
              <a:defRPr sz="1000"/>
            </a:lvl3pPr>
            <a:lvl4pPr marL="1371454" indent="0">
              <a:buNone/>
              <a:defRPr sz="1000"/>
            </a:lvl4pPr>
            <a:lvl5pPr marL="1828605" indent="0">
              <a:buNone/>
              <a:defRPr sz="1000"/>
            </a:lvl5pPr>
            <a:lvl6pPr marL="2285755" indent="0">
              <a:buNone/>
              <a:defRPr sz="1000"/>
            </a:lvl6pPr>
            <a:lvl7pPr marL="2742907" indent="0">
              <a:buNone/>
              <a:defRPr sz="1000"/>
            </a:lvl7pPr>
            <a:lvl8pPr marL="3200058" indent="0">
              <a:buNone/>
              <a:defRPr sz="1000"/>
            </a:lvl8pPr>
            <a:lvl9pPr marL="36572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1" indent="0">
              <a:buNone/>
              <a:defRPr sz="2800"/>
            </a:lvl2pPr>
            <a:lvl3pPr marL="914303" indent="0">
              <a:buNone/>
              <a:defRPr sz="2400"/>
            </a:lvl3pPr>
            <a:lvl4pPr marL="1371454" indent="0">
              <a:buNone/>
              <a:defRPr sz="2000"/>
            </a:lvl4pPr>
            <a:lvl5pPr marL="1828605" indent="0">
              <a:buNone/>
              <a:defRPr sz="2000"/>
            </a:lvl5pPr>
            <a:lvl6pPr marL="2285755" indent="0">
              <a:buNone/>
              <a:defRPr sz="2000"/>
            </a:lvl6pPr>
            <a:lvl7pPr marL="2742907" indent="0">
              <a:buNone/>
              <a:defRPr sz="2000"/>
            </a:lvl7pPr>
            <a:lvl8pPr marL="3200058" indent="0">
              <a:buNone/>
              <a:defRPr sz="2000"/>
            </a:lvl8pPr>
            <a:lvl9pPr marL="3657209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151" indent="0">
              <a:buNone/>
              <a:defRPr sz="1200"/>
            </a:lvl2pPr>
            <a:lvl3pPr marL="914303" indent="0">
              <a:buNone/>
              <a:defRPr sz="1000"/>
            </a:lvl3pPr>
            <a:lvl4pPr marL="1371454" indent="0">
              <a:buNone/>
              <a:defRPr sz="1000"/>
            </a:lvl4pPr>
            <a:lvl5pPr marL="1828605" indent="0">
              <a:buNone/>
              <a:defRPr sz="1000"/>
            </a:lvl5pPr>
            <a:lvl6pPr marL="2285755" indent="0">
              <a:buNone/>
              <a:defRPr sz="1000"/>
            </a:lvl6pPr>
            <a:lvl7pPr marL="2742907" indent="0">
              <a:buNone/>
              <a:defRPr sz="1000"/>
            </a:lvl7pPr>
            <a:lvl8pPr marL="3200058" indent="0">
              <a:buNone/>
              <a:defRPr sz="1000"/>
            </a:lvl8pPr>
            <a:lvl9pPr marL="36572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740-69A3-4F16-8E20-4304D2264E47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600" y="476671"/>
            <a:ext cx="7715200" cy="940967"/>
          </a:xfrm>
          <a:prstGeom prst="rect">
            <a:avLst/>
          </a:prstGeom>
        </p:spPr>
        <p:txBody>
          <a:bodyPr vert="horz" lIns="91431" tIns="45715" rIns="91431" bIns="45715" rtlCol="0" anchor="ctr">
            <a:normAutofit/>
          </a:bodyPr>
          <a:lstStyle/>
          <a:p>
            <a:r>
              <a:rPr lang="ru" dirty="0"/>
              <a:t>Нажмите, чтобы изменить стиль основного заголовка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1600201"/>
            <a:ext cx="7715200" cy="4349080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" dirty="0"/>
              <a:t>Нажмите, чтобы изменить основной стиль текста</a:t>
            </a:r>
          </a:p>
          <a:p>
            <a:pPr lvl="1"/>
            <a:r>
              <a:rPr lang="ru" dirty="0"/>
              <a:t>Второй уровень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90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Bef>
                <a:spcPct val="0"/>
              </a:spcBef>
              <a:defRPr/>
            </a:pPr>
            <a:fld id="{145DFFE1-B329-4FF6-8C89-BBA313788BC7}" type="slidenum">
              <a:rPr lang="de-DE" smtClean="0">
                <a:solidFill>
                  <a:srgbClr val="307A46"/>
                </a:solidFill>
              </a:rPr>
              <a:pPr>
                <a:spcBef>
                  <a:spcPct val="0"/>
                </a:spcBef>
                <a:defRPr/>
              </a:pPr>
              <a:t>‹#›</a:t>
            </a:fld>
            <a:endParaRPr lang="de-DE" dirty="0">
              <a:solidFill>
                <a:srgbClr val="307A46"/>
              </a:solidFill>
            </a:endParaRPr>
          </a:p>
        </p:txBody>
      </p:sp>
      <p:pic>
        <p:nvPicPr>
          <p:cNvPr id="14" name="Picture 22" descr="gfras_the original frutig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4776" y="5121275"/>
            <a:ext cx="1474788" cy="1620838"/>
          </a:xfrm>
          <a:prstGeom prst="rect">
            <a:avLst/>
          </a:prstGeom>
          <a:noFill/>
        </p:spPr>
      </p:pic>
      <p:pic>
        <p:nvPicPr>
          <p:cNvPr id="15" name="Picture 28" descr="gfras_face_blu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15887" y="-58737"/>
            <a:ext cx="1003301" cy="6013451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609" y="5843457"/>
            <a:ext cx="1691191" cy="10145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03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457200" indent="-457200" algn="l" defTabSz="914303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2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457200" indent="-457200" algn="l" defTabSz="914303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0" indent="-457200" algn="just" defTabSz="91430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0" indent="-457200" algn="just" defTabSz="91430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0" indent="-457200" algn="just" defTabSz="91430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332" indent="-228575" algn="l" defTabSz="91430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83" indent="-228575" algn="l" defTabSz="91430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34" indent="-228575" algn="l" defTabSz="91430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84" indent="-228575" algn="l" defTabSz="91430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4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5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5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7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99" y="1371600"/>
            <a:ext cx="7486601" cy="2228851"/>
          </a:xfrm>
        </p:spPr>
        <p:txBody>
          <a:bodyPr>
            <a:normAutofit/>
          </a:bodyPr>
          <a:lstStyle/>
          <a:p>
            <a:pPr algn="ctr"/>
            <a:r>
              <a:rPr lang="ru" dirty="0"/>
              <a:t>Обзор методов и инструментов распространения знаний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" dirty="0"/>
              <a:t>Глобальный форум сельских консультационных услуг (GFRAS)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" dirty="0"/>
              <a:t>Профессиональные ассоциации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00201"/>
            <a:ext cx="7715200" cy="2590799"/>
          </a:xfrm>
        </p:spPr>
        <p:txBody>
          <a:bodyPr/>
          <a:lstStyle/>
          <a:p>
            <a:r>
              <a:rPr lang="ru" dirty="0"/>
              <a:t>Функции профессиональных ассоциаций:</a:t>
            </a:r>
          </a:p>
          <a:p>
            <a:pPr lvl="1"/>
            <a:r>
              <a:rPr lang="ru" dirty="0"/>
              <a:t>Стандартизированное обучение, основанное на общепринятых знаниях</a:t>
            </a:r>
          </a:p>
          <a:p>
            <a:pPr lvl="1"/>
            <a:r>
              <a:rPr lang="ru" dirty="0"/>
              <a:t>Кодекс поведения, установленный для практиков и обучающих центров.</a:t>
            </a:r>
          </a:p>
          <a:p>
            <a:pPr lvl="1"/>
            <a:r>
              <a:rPr lang="ru" dirty="0"/>
              <a:t>Непрерывное профессиональное развитие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848600" cy="914400"/>
          </a:xfrm>
        </p:spPr>
        <p:txBody>
          <a:bodyPr>
            <a:normAutofit/>
          </a:bodyPr>
          <a:lstStyle/>
          <a:p>
            <a:r>
              <a:rPr lang="ru" sz="2400" dirty="0"/>
              <a:t>Основные подходы и инструменты распространения знаний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"/>
            <a:ext cx="7523114" cy="520700"/>
          </a:xfrm>
        </p:spPr>
        <p:txBody>
          <a:bodyPr/>
          <a:lstStyle/>
          <a:p>
            <a:r>
              <a:rPr lang="ru" dirty="0"/>
              <a:t>Учебный блок 2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B76739E-9E2F-0BFB-BCF1-AAD93EBA7B05}"/>
              </a:ext>
            </a:extLst>
          </p:cNvPr>
          <p:cNvSpPr txBox="1">
            <a:spLocks/>
          </p:cNvSpPr>
          <p:nvPr/>
        </p:nvSpPr>
        <p:spPr>
          <a:xfrm>
            <a:off x="685800" y="1524000"/>
            <a:ext cx="8382000" cy="4343400"/>
          </a:xfrm>
          <a:prstGeom prst="rect">
            <a:avLst/>
          </a:prstGeom>
        </p:spPr>
        <p:txBody>
          <a:bodyPr vert="horz" lIns="91431" tIns="45715" rIns="91431" bIns="45715" rtlCol="0" anchor="b">
            <a:normAutofit/>
          </a:bodyPr>
          <a:lstStyle>
            <a:lvl1pPr marL="0" indent="0" algn="l" defTabSz="914303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2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151" indent="0" algn="l" defTabSz="914303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3" indent="0" algn="just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54" indent="0" algn="just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05" indent="0" algn="just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755" indent="0" algn="l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07" indent="0" algn="l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058" indent="0" algn="l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09" indent="0" algn="l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4975" lvl="1" indent="-342900">
              <a:buFont typeface="Arial" panose="020B0604020202020204" pitchFamily="34" charset="0"/>
              <a:buChar char="•"/>
            </a:pPr>
            <a:r>
              <a:rPr lang="ru" sz="2000" dirty="0">
                <a:solidFill>
                  <a:schemeClr val="tx1"/>
                </a:solidFill>
              </a:rPr>
              <a:t>Как меняющиеся сельские условия приводят к развитию и продвижению различных подходов</a:t>
            </a:r>
          </a:p>
          <a:p>
            <a:pPr marL="434975" lvl="1" indent="-342900">
              <a:buFont typeface="Arial" panose="020B0604020202020204" pitchFamily="34" charset="0"/>
              <a:buChar char="•"/>
            </a:pPr>
            <a:r>
              <a:rPr lang="ru" sz="2000" dirty="0">
                <a:solidFill>
                  <a:schemeClr val="tx1"/>
                </a:solidFill>
              </a:rPr>
              <a:t>Особенности основных подходов к распространению знаний</a:t>
            </a:r>
          </a:p>
          <a:p>
            <a:pPr marL="434975" lvl="1" indent="-342900">
              <a:buFont typeface="Arial" panose="020B0604020202020204" pitchFamily="34" charset="0"/>
              <a:buChar char="•"/>
            </a:pPr>
            <a:r>
              <a:rPr lang="ru" sz="2000" dirty="0">
                <a:solidFill>
                  <a:schemeClr val="tx1"/>
                </a:solidFill>
              </a:rPr>
              <a:t>Как реформы повлияли на службы распространения знаний</a:t>
            </a:r>
          </a:p>
          <a:p>
            <a:pPr marL="434975" lvl="1" indent="-342900">
              <a:buFont typeface="Arial" panose="020B0604020202020204" pitchFamily="34" charset="0"/>
              <a:buChar char="•"/>
            </a:pPr>
            <a:r>
              <a:rPr lang="ru" sz="2000" dirty="0">
                <a:solidFill>
                  <a:schemeClr val="tx1"/>
                </a:solidFill>
              </a:rPr>
              <a:t>Приватизация и децентрализация служб распространения знаний</a:t>
            </a:r>
          </a:p>
          <a:p>
            <a:pPr marL="434975" lvl="1" indent="-342900">
              <a:buFont typeface="Arial" panose="020B0604020202020204" pitchFamily="34" charset="0"/>
              <a:buChar char="•"/>
            </a:pPr>
            <a:r>
              <a:rPr lang="ru" sz="2000" dirty="0">
                <a:solidFill>
                  <a:schemeClr val="tx1"/>
                </a:solidFill>
              </a:rPr>
              <a:t>Плюралистические, ориентированные на рынок услуги</a:t>
            </a:r>
          </a:p>
          <a:p>
            <a:pPr marL="434975" lvl="1" indent="-342900">
              <a:buFont typeface="Arial" panose="020B0604020202020204" pitchFamily="34" charset="0"/>
              <a:buChar char="•"/>
            </a:pPr>
            <a:r>
              <a:rPr lang="ru" sz="2000" dirty="0">
                <a:solidFill>
                  <a:schemeClr val="tx1"/>
                </a:solidFill>
              </a:rPr>
              <a:t>Возможности основных инструментов распространения</a:t>
            </a:r>
          </a:p>
          <a:p>
            <a:pPr marL="434975" lvl="1" indent="-342900">
              <a:buFont typeface="Arial" panose="020B0604020202020204" pitchFamily="34" charset="0"/>
              <a:buChar char="•"/>
            </a:pPr>
            <a:r>
              <a:rPr lang="ru" sz="2000" dirty="0">
                <a:solidFill>
                  <a:schemeClr val="tx1"/>
                </a:solidFill>
              </a:rPr>
              <a:t>Оценка того, какие подходы актуальны для вашего конкретного контекста</a:t>
            </a:r>
          </a:p>
          <a:p>
            <a:pPr marL="434975" lvl="1" indent="-342900">
              <a:buFont typeface="Arial" panose="020B0604020202020204" pitchFamily="34" charset="0"/>
              <a:buChar char="•"/>
            </a:pPr>
            <a:r>
              <a:rPr lang="ru" sz="2000" dirty="0">
                <a:solidFill>
                  <a:schemeClr val="tx1"/>
                </a:solidFill>
              </a:rPr>
              <a:t>Выбор инструментов, соответствующих целям вашей программы и местным условиям</a:t>
            </a:r>
            <a:endParaRPr lang="en-ZA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" dirty="0"/>
              <a:t>Эволюция и особенности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" dirty="0"/>
              <a:t>Изменения, вызванные сменой взглядов на мир и парадигм</a:t>
            </a:r>
          </a:p>
          <a:p>
            <a:pPr lvl="1"/>
            <a:r>
              <a:rPr lang="ru" b="1" dirty="0"/>
              <a:t>Мировоззрения: </a:t>
            </a:r>
            <a:r>
              <a:rPr lang="ru" dirty="0"/>
              <a:t>система ценностей и убеждений, которые влияют на то, как люди видят мир.</a:t>
            </a:r>
          </a:p>
          <a:p>
            <a:pPr lvl="1"/>
            <a:r>
              <a:rPr lang="ru" b="1" dirty="0"/>
              <a:t>Парадигмы: </a:t>
            </a:r>
            <a:r>
              <a:rPr lang="ru" dirty="0"/>
              <a:t>модели и рамки для идей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76671"/>
            <a:ext cx="7715200" cy="940967"/>
          </a:xfrm>
        </p:spPr>
        <p:txBody>
          <a:bodyPr>
            <a:normAutofit fontScale="90000"/>
          </a:bodyPr>
          <a:lstStyle/>
          <a:p>
            <a:r>
              <a:rPr lang="ru" dirty="0"/>
              <a:t>Эволюция подходов к распространению знаний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823120"/>
            <a:ext cx="7715200" cy="4349080"/>
          </a:xfrm>
        </p:spPr>
        <p:txBody>
          <a:bodyPr/>
          <a:lstStyle/>
          <a:p>
            <a:r>
              <a:rPr lang="ru" dirty="0"/>
              <a:t>Подход передачи технологий</a:t>
            </a:r>
          </a:p>
          <a:p>
            <a:pPr lvl="1"/>
            <a:r>
              <a:rPr lang="ru" dirty="0"/>
              <a:t>Один из ранних подходов</a:t>
            </a:r>
          </a:p>
          <a:p>
            <a:pPr lvl="1"/>
            <a:r>
              <a:rPr lang="ru" dirty="0"/>
              <a:t>Линейная передача технологий и информации от исследователей к фермерам</a:t>
            </a:r>
          </a:p>
          <a:p>
            <a:pPr lvl="1"/>
            <a:r>
              <a:rPr lang="ru" dirty="0"/>
              <a:t>Ориентирован на производство</a:t>
            </a:r>
          </a:p>
          <a:p>
            <a:pPr lvl="1"/>
            <a:r>
              <a:rPr lang="ru" dirty="0"/>
              <a:t>В основном продвигаются современные системы на основе модели Фермерские практики-Исследования-Распространение Знаний.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899320"/>
            <a:ext cx="7715200" cy="4349080"/>
          </a:xfrm>
        </p:spPr>
        <p:txBody>
          <a:bodyPr/>
          <a:lstStyle/>
          <a:p>
            <a:r>
              <a:rPr lang="ru" dirty="0"/>
              <a:t>Образовательный подход</a:t>
            </a:r>
          </a:p>
          <a:p>
            <a:pPr lvl="1"/>
            <a:r>
              <a:rPr lang="ru" dirty="0"/>
              <a:t>Ориентирован на повышение образовательного потенциала сельских фермеров</a:t>
            </a:r>
          </a:p>
          <a:p>
            <a:pPr lvl="1"/>
            <a:r>
              <a:rPr lang="ru" dirty="0"/>
              <a:t>Неформальное обучение</a:t>
            </a:r>
          </a:p>
          <a:p>
            <a:pPr lvl="1"/>
            <a:r>
              <a:rPr lang="ru" dirty="0"/>
              <a:t>Повышенный потенциал позволяет фермерам действовать независимо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71F298B-0BB8-AF84-0B7E-911024295550}"/>
              </a:ext>
            </a:extLst>
          </p:cNvPr>
          <p:cNvSpPr txBox="1">
            <a:spLocks/>
          </p:cNvSpPr>
          <p:nvPr/>
        </p:nvSpPr>
        <p:spPr>
          <a:xfrm>
            <a:off x="944202" y="381000"/>
            <a:ext cx="7715200" cy="1295400"/>
          </a:xfrm>
          <a:prstGeom prst="rect">
            <a:avLst/>
          </a:prstGeom>
        </p:spPr>
        <p:txBody>
          <a:bodyPr vert="horz" lIns="91431" tIns="45715" rIns="91431" bIns="45715" rtlCol="0" anchor="ctr">
            <a:normAutofit fontScale="90000" lnSpcReduction="10000"/>
          </a:bodyPr>
          <a:lstStyle>
            <a:lvl1pPr algn="l" defTabSz="914303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" dirty="0"/>
              <a:t>Эволюция подходов к распространению знаний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823120"/>
            <a:ext cx="7715200" cy="4349080"/>
          </a:xfrm>
        </p:spPr>
        <p:txBody>
          <a:bodyPr/>
          <a:lstStyle/>
          <a:p>
            <a:r>
              <a:rPr lang="ru" dirty="0"/>
              <a:t>Системный подход</a:t>
            </a:r>
          </a:p>
          <a:p>
            <a:pPr lvl="1"/>
            <a:r>
              <a:rPr lang="ru" dirty="0"/>
              <a:t>Целостный подход, объединяющий сельскохозяйственный, исследовательский, маркетинговый и управленческий секторы.</a:t>
            </a:r>
          </a:p>
          <a:p>
            <a:pPr lvl="1"/>
            <a:r>
              <a:rPr lang="ru" dirty="0"/>
              <a:t>Междисциплинарный подход</a:t>
            </a:r>
          </a:p>
          <a:p>
            <a:pPr lvl="1"/>
            <a:r>
              <a:rPr lang="ru" dirty="0"/>
              <a:t>Примеры:</a:t>
            </a:r>
          </a:p>
          <a:p>
            <a:pPr lvl="1"/>
            <a:r>
              <a:rPr lang="ru" dirty="0"/>
              <a:t>Модель Исследование Фермерских Систем-Распространение знаний как обновленный подход к передаче технологий</a:t>
            </a:r>
          </a:p>
          <a:p>
            <a:pPr lvl="1"/>
            <a:r>
              <a:rPr lang="ru" dirty="0"/>
              <a:t>система АИС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392AB89-E2AF-EB53-39D2-D832013C4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476671"/>
            <a:ext cx="7715200" cy="940967"/>
          </a:xfrm>
        </p:spPr>
        <p:txBody>
          <a:bodyPr>
            <a:normAutofit fontScale="90000"/>
          </a:bodyPr>
          <a:lstStyle/>
          <a:p>
            <a:r>
              <a:rPr lang="ru" dirty="0"/>
              <a:t>Эволюция подходов к распространению знаний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dirty="0"/>
              <a:t>модель АИС</a:t>
            </a:r>
          </a:p>
        </p:txBody>
      </p:sp>
      <p:pic>
        <p:nvPicPr>
          <p:cNvPr id="10" name="Picture Placeholder 9" descr="Capturesdfsdf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84" r="184"/>
          <a:stretch>
            <a:fillRect/>
          </a:stretch>
        </p:blipFill>
        <p:spPr>
          <a:xfrm>
            <a:off x="1066800" y="762000"/>
            <a:ext cx="7467600" cy="39624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" dirty="0"/>
              <a:t>Системный подход в настоящее время продвигается GFRAS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" dirty="0"/>
              <a:t>Эволюция подходов к распространению знаний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828799"/>
            <a:ext cx="7715200" cy="4120481"/>
          </a:xfrm>
        </p:spPr>
        <p:txBody>
          <a:bodyPr/>
          <a:lstStyle/>
          <a:p>
            <a:r>
              <a:rPr lang="ru" dirty="0"/>
              <a:t>Товарный подход</a:t>
            </a:r>
          </a:p>
          <a:p>
            <a:pPr lvl="1"/>
            <a:r>
              <a:rPr lang="ru" dirty="0"/>
              <a:t>Нацелены на конкретные продукты или культуры</a:t>
            </a:r>
          </a:p>
          <a:p>
            <a:pPr lvl="1"/>
            <a:r>
              <a:rPr lang="ru" dirty="0"/>
              <a:t>Обычно не комплексный подход</a:t>
            </a:r>
          </a:p>
          <a:p>
            <a:pPr lvl="1"/>
            <a:r>
              <a:rPr lang="ru" dirty="0"/>
              <a:t>Часто используется корпоративными службами распространения знаний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dirty="0"/>
              <a:t>Реформы СКС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" dirty="0"/>
              <a:t>Государственные реформы часто связаны с:</a:t>
            </a:r>
          </a:p>
          <a:p>
            <a:pPr lvl="1"/>
            <a:r>
              <a:rPr lang="ru" dirty="0"/>
              <a:t>Децентрализация</a:t>
            </a:r>
          </a:p>
          <a:p>
            <a:pPr lvl="1"/>
            <a:r>
              <a:rPr lang="ru" dirty="0"/>
              <a:t>приватизация</a:t>
            </a:r>
          </a:p>
          <a:p>
            <a:pPr lvl="1"/>
            <a:r>
              <a:rPr lang="ru" dirty="0"/>
              <a:t>и дерегулирование</a:t>
            </a:r>
          </a:p>
          <a:p>
            <a:r>
              <a:rPr lang="ru" dirty="0"/>
              <a:t>Реформы в СКС, необходимые для обеспечения:</a:t>
            </a:r>
          </a:p>
          <a:p>
            <a:pPr lvl="1"/>
            <a:r>
              <a:rPr lang="ru" dirty="0"/>
              <a:t>Плюрализм среди распространителей знаний</a:t>
            </a:r>
          </a:p>
          <a:p>
            <a:pPr lvl="1"/>
            <a:r>
              <a:rPr lang="ru" dirty="0"/>
              <a:t>Разработка подходов и инструментов, специфичных для местного контекста</a:t>
            </a:r>
          </a:p>
          <a:p>
            <a:pPr lvl="1"/>
            <a:r>
              <a:rPr lang="ru" dirty="0"/>
              <a:t>Открытое общение и обмен информацией для продвижения инноваций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1600" y="150229"/>
            <a:ext cx="7715200" cy="940967"/>
          </a:xfrm>
        </p:spPr>
        <p:txBody>
          <a:bodyPr>
            <a:normAutofit fontScale="90000"/>
          </a:bodyPr>
          <a:lstStyle/>
          <a:p>
            <a:r>
              <a:rPr lang="ru" dirty="0"/>
              <a:t>Дополнительные инструменты распространения знаний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" dirty="0"/>
              <a:t>Инновационные платформы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971600" y="2174876"/>
            <a:ext cx="3829000" cy="1330324"/>
          </a:xfrm>
        </p:spPr>
        <p:txBody>
          <a:bodyPr>
            <a:normAutofit fontScale="70000" lnSpcReduction="20000"/>
          </a:bodyPr>
          <a:lstStyle/>
          <a:p>
            <a:r>
              <a:rPr lang="ru" dirty="0"/>
              <a:t>Используется для обмена идеями между ключевыми заинтересованными сторонами в сообществе.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" dirty="0"/>
              <a:t>Полевые школы фермеров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4"/>
          </p:nvPr>
        </p:nvSpPr>
        <p:spPr>
          <a:xfrm>
            <a:off x="4870376" y="2174876"/>
            <a:ext cx="3816424" cy="1330324"/>
          </a:xfrm>
        </p:spPr>
        <p:txBody>
          <a:bodyPr>
            <a:normAutofit fontScale="70000" lnSpcReduction="20000"/>
          </a:bodyPr>
          <a:lstStyle/>
          <a:p>
            <a:r>
              <a:rPr lang="ru" dirty="0"/>
              <a:t>Образовательные программы, основанные на опыте, направленные на расширение возможностей фермеров</a:t>
            </a:r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967052" y="3429000"/>
            <a:ext cx="3816424" cy="1676400"/>
          </a:xfrm>
          <a:prstGeom prst="rect">
            <a:avLst/>
          </a:prstGeom>
        </p:spPr>
        <p:txBody>
          <a:bodyPr vert="horz" lIns="91431" tIns="45715" rIns="91431" bIns="45715" rtlCol="0">
            <a:noAutofit/>
          </a:bodyPr>
          <a:lstStyle/>
          <a:p>
            <a:pPr marL="457200" marR="0" lvl="0" indent="-457200" algn="l" defTabSz="91430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Образовательные семинары на основе опыта, направленные на обсуждение проблем </a:t>
            </a:r>
            <a:r>
              <a:rPr kumimoji="0" lang="ru" sz="20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поиск решений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15200" cy="940967"/>
          </a:xfrm>
        </p:spPr>
        <p:txBody>
          <a:bodyPr>
            <a:normAutofit/>
          </a:bodyPr>
          <a:lstStyle/>
          <a:p>
            <a:r>
              <a:rPr lang="ru" dirty="0"/>
              <a:t>Анализ ситуации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19200"/>
            <a:ext cx="7943800" cy="4525963"/>
          </a:xfrm>
        </p:spPr>
        <p:txBody>
          <a:bodyPr>
            <a:normAutofit/>
          </a:bodyPr>
          <a:lstStyle/>
          <a:p>
            <a:r>
              <a:rPr lang="ru" dirty="0"/>
              <a:t>Посмотрите, как изменились потребности сельских общин и фермеров</a:t>
            </a:r>
          </a:p>
          <a:p>
            <a:r>
              <a:rPr lang="ru" dirty="0"/>
              <a:t>Аспекты, создающие эти изменения</a:t>
            </a:r>
          </a:p>
          <a:p>
            <a:r>
              <a:rPr lang="ru" dirty="0"/>
              <a:t>Как распространение знаний эволюционировало для удовлетворения этих потребностей</a:t>
            </a:r>
          </a:p>
          <a:p>
            <a:r>
              <a:rPr lang="ru" dirty="0"/>
              <a:t>Выбор подходящих инструментов и подходов для вашего контекста</a:t>
            </a:r>
          </a:p>
          <a:p>
            <a:endParaRPr lang="en-ZA" dirty="0"/>
          </a:p>
          <a:p>
            <a:endParaRPr lang="en-Z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" dirty="0"/>
              <a:t>Выбор инструмента и подхода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971600" y="1143000"/>
            <a:ext cx="7181800" cy="639762"/>
          </a:xfrm>
        </p:spPr>
        <p:txBody>
          <a:bodyPr/>
          <a:lstStyle/>
          <a:p>
            <a:r>
              <a:rPr lang="ru" dirty="0"/>
              <a:t>Первоначальные критерии выбора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600" y="1905000"/>
            <a:ext cx="7181800" cy="3951288"/>
          </a:xfrm>
        </p:spPr>
        <p:txBody>
          <a:bodyPr>
            <a:normAutofit lnSpcReduction="10000"/>
          </a:bodyPr>
          <a:lstStyle/>
          <a:p>
            <a:r>
              <a:rPr lang="ru" dirty="0"/>
              <a:t>Социальный капитал</a:t>
            </a:r>
          </a:p>
          <a:p>
            <a:pPr lvl="1"/>
            <a:r>
              <a:rPr lang="ru" dirty="0"/>
              <a:t>Уровень социальных отношений внутри сообщества и территории</a:t>
            </a:r>
          </a:p>
          <a:p>
            <a:pPr lvl="1"/>
            <a:r>
              <a:rPr lang="ru" dirty="0"/>
              <a:t>Выбор между групповой или индивидуальной деятельностью</a:t>
            </a:r>
          </a:p>
          <a:p>
            <a:pPr lvl="1"/>
            <a:endParaRPr lang="en-US" dirty="0"/>
          </a:p>
          <a:p>
            <a:r>
              <a:rPr lang="ru" dirty="0"/>
              <a:t>Доступные ресурсы</a:t>
            </a:r>
          </a:p>
          <a:p>
            <a:pPr lvl="1"/>
            <a:r>
              <a:rPr lang="ru" dirty="0"/>
              <a:t>Финансовые и природные ресурсы</a:t>
            </a:r>
          </a:p>
          <a:p>
            <a:pPr lvl="1"/>
            <a:r>
              <a:rPr lang="ru" dirty="0"/>
              <a:t>Подбор инструментов и подходов в рамках доступного бюджета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" dirty="0"/>
              <a:t>Выбор инструмента и подхода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971600" y="1341438"/>
            <a:ext cx="7181800" cy="639762"/>
          </a:xfrm>
        </p:spPr>
        <p:txBody>
          <a:bodyPr/>
          <a:lstStyle/>
          <a:p>
            <a:r>
              <a:rPr lang="ru" dirty="0"/>
              <a:t>Первоначальные критерии выбора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600" y="2174876"/>
            <a:ext cx="7181800" cy="3951288"/>
          </a:xfrm>
        </p:spPr>
        <p:txBody>
          <a:bodyPr>
            <a:normAutofit fontScale="92500" lnSpcReduction="20000"/>
          </a:bodyPr>
          <a:lstStyle/>
          <a:p>
            <a:r>
              <a:rPr lang="ru" dirty="0"/>
              <a:t>Демография</a:t>
            </a:r>
          </a:p>
          <a:p>
            <a:pPr lvl="1"/>
            <a:r>
              <a:rPr lang="ru" dirty="0"/>
              <a:t>Пол и возраст</a:t>
            </a:r>
          </a:p>
          <a:p>
            <a:pPr lvl="1"/>
            <a:r>
              <a:rPr lang="ru" dirty="0"/>
              <a:t>Выбор инструментов и подходов, отвечающих потребностям женщин, молодежи и пожилых членов сообщества.</a:t>
            </a:r>
          </a:p>
          <a:p>
            <a:pPr lvl="1"/>
            <a:r>
              <a:rPr lang="ru" dirty="0"/>
              <a:t>Инструменты и подходы, преодолевающие гендерные барьеры</a:t>
            </a:r>
          </a:p>
          <a:p>
            <a:pPr lvl="1"/>
            <a:endParaRPr lang="en-US" dirty="0"/>
          </a:p>
          <a:p>
            <a:r>
              <a:rPr lang="ru" dirty="0"/>
              <a:t>Уровень образования</a:t>
            </a:r>
          </a:p>
          <a:p>
            <a:pPr lvl="1"/>
            <a:r>
              <a:rPr lang="ru" dirty="0"/>
              <a:t>Будет ли информация понята?</a:t>
            </a:r>
          </a:p>
          <a:p>
            <a:pPr lvl="1"/>
            <a:r>
              <a:rPr lang="ru" dirty="0"/>
              <a:t>Можно ли лучше понять сообщение с помощью конкретных инструментов и подходов?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dirty="0"/>
              <a:t>Обеспечение успеха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" dirty="0"/>
              <a:t>Масштабируемость</a:t>
            </a:r>
          </a:p>
          <a:p>
            <a:pPr lvl="1"/>
            <a:r>
              <a:rPr lang="ru" dirty="0"/>
              <a:t>Начните с малого</a:t>
            </a:r>
          </a:p>
          <a:p>
            <a:pPr lvl="1"/>
            <a:r>
              <a:rPr lang="ru" dirty="0"/>
              <a:t>Заранее планируйте потенциальное расширение</a:t>
            </a:r>
          </a:p>
          <a:p>
            <a:r>
              <a:rPr lang="ru" dirty="0"/>
              <a:t>Устойчивость</a:t>
            </a:r>
          </a:p>
          <a:p>
            <a:pPr lvl="1"/>
            <a:r>
              <a:rPr lang="ru" dirty="0"/>
              <a:t>Как долго будет работать программа?</a:t>
            </a:r>
          </a:p>
          <a:p>
            <a:pPr lvl="1"/>
            <a:r>
              <a:rPr lang="ru" dirty="0"/>
              <a:t>Будет ли в будущем финансовая помощь доступна?</a:t>
            </a:r>
          </a:p>
          <a:p>
            <a:pPr lvl="1"/>
            <a:endParaRPr lang="en-US" dirty="0"/>
          </a:p>
        </p:txBody>
      </p:sp>
      <p:pic>
        <p:nvPicPr>
          <p:cNvPr id="9" name="Content Placeholder 8" descr="stock-vector-scalability-line-icon-for-web-mobile-and-infographics-vector-white-icon-on-the-light-blue-circle-356938820.jpg"/>
          <p:cNvPicPr>
            <a:picLocks noGrp="1" noChangeAspect="1"/>
          </p:cNvPicPr>
          <p:nvPr>
            <p:ph sz="half" idx="13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834565"/>
            <a:ext cx="3688437" cy="3688437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dirty="0"/>
              <a:t>Благодарности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" sz="2000" dirty="0"/>
              <a:t>Этот тренинг стал возможен благодаря поддержке Deutsche Gesellschaft . </a:t>
            </a:r>
            <a:r>
              <a:rPr lang="ru" sz="2000" dirty="0" err="1"/>
              <a:t>für </a:t>
            </a:r>
            <a:r>
              <a:rPr lang="ru" sz="2000" dirty="0"/>
              <a:t>Internationale </a:t>
            </a:r>
            <a:r>
              <a:rPr lang="ru" sz="2000" dirty="0" err="1"/>
              <a:t>Zusammenarbeit </a:t>
            </a:r>
            <a:r>
              <a:rPr lang="ru" sz="2000" dirty="0"/>
              <a:t>(GIZ).</a:t>
            </a:r>
          </a:p>
          <a:p>
            <a:pPr marL="0" indent="0" algn="just">
              <a:buNone/>
            </a:pPr>
            <a:r>
              <a:rPr lang="ru" sz="2000" dirty="0"/>
              <a:t>Содержание этого тренинга является ответственностью авторов и не обязательно отражает точку зрения GIZ или их правительства.</a:t>
            </a:r>
          </a:p>
          <a:p>
            <a:pPr marL="0" indent="0" algn="just">
              <a:buNone/>
            </a:pPr>
            <a:endParaRPr lang="en-ZA" sz="2000" dirty="0"/>
          </a:p>
          <a:p>
            <a:pPr marL="0" indent="0" algn="just">
              <a:buNone/>
            </a:pPr>
            <a:endParaRPr lang="en-ZA" sz="2000" dirty="0"/>
          </a:p>
          <a:p>
            <a:pPr marL="0" indent="0" algn="just">
              <a:buNone/>
            </a:pPr>
            <a:endParaRPr lang="en-ZA" sz="2000" dirty="0"/>
          </a:p>
          <a:p>
            <a:pPr marL="0" indent="0" algn="just">
              <a:buNone/>
            </a:pPr>
            <a:r>
              <a:rPr lang="ru" sz="2000" dirty="0"/>
              <a:t>Вся работа Global Forum for Rural Advisory Services распространяется под лицензией CC BY-NC 3.0 </a:t>
            </a:r>
            <a:r>
              <a:rPr lang="ru" sz="2000" dirty="0" err="1"/>
              <a:t>Unported </a:t>
            </a:r>
            <a:r>
              <a:rPr lang="ru" sz="2000" dirty="0"/>
              <a:t>License.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682581"/>
            <a:ext cx="1524000" cy="533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454866"/>
            <a:ext cx="1843427" cy="50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48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305800" cy="1066800"/>
          </a:xfrm>
        </p:spPr>
        <p:txBody>
          <a:bodyPr>
            <a:normAutofit/>
          </a:bodyPr>
          <a:lstStyle/>
          <a:p>
            <a:r>
              <a:rPr lang="ru" sz="3200" dirty="0"/>
              <a:t>Инновации и развитие в распространении знаний</a:t>
            </a:r>
            <a:endParaRPr lang="en-ZA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76200"/>
            <a:ext cx="7523114" cy="543717"/>
          </a:xfrm>
        </p:spPr>
        <p:txBody>
          <a:bodyPr/>
          <a:lstStyle/>
          <a:p>
            <a:r>
              <a:rPr lang="ru" dirty="0"/>
              <a:t>Учебный блок 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0003916-5438-1CE5-159D-465B45941C55}"/>
              </a:ext>
            </a:extLst>
          </p:cNvPr>
          <p:cNvSpPr txBox="1">
            <a:spLocks/>
          </p:cNvSpPr>
          <p:nvPr/>
        </p:nvSpPr>
        <p:spPr>
          <a:xfrm>
            <a:off x="762000" y="1818483"/>
            <a:ext cx="8305800" cy="3505200"/>
          </a:xfrm>
          <a:prstGeom prst="rect">
            <a:avLst/>
          </a:prstGeom>
        </p:spPr>
        <p:txBody>
          <a:bodyPr vert="horz" lIns="91431" tIns="45715" rIns="91431" bIns="45715" rtlCol="0" anchor="b">
            <a:noAutofit/>
          </a:bodyPr>
          <a:lstStyle>
            <a:lvl1pPr marL="0" indent="0" algn="l" defTabSz="914303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2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151" indent="0" algn="l" defTabSz="914303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3" indent="0" algn="just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54" indent="0" algn="just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05" indent="0" algn="just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755" indent="0" algn="l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07" indent="0" algn="l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058" indent="0" algn="l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09" indent="0" algn="l" defTabSz="91430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438" lvl="1" indent="-342900">
              <a:buFont typeface="Arial" panose="020B0604020202020204" pitchFamily="34" charset="0"/>
              <a:buChar char="•"/>
            </a:pPr>
            <a:r>
              <a:rPr lang="ru" sz="2400" dirty="0">
                <a:solidFill>
                  <a:schemeClr val="tx1"/>
                </a:solidFill>
              </a:rPr>
              <a:t>Роль СКС в стимулировании изменений</a:t>
            </a:r>
          </a:p>
          <a:p>
            <a:pPr marL="452438" lvl="1" indent="-342900">
              <a:buFont typeface="Arial" panose="020B0604020202020204" pitchFamily="34" charset="0"/>
              <a:buChar char="•"/>
            </a:pPr>
            <a:r>
              <a:rPr lang="ru" sz="2400" dirty="0">
                <a:solidFill>
                  <a:schemeClr val="tx1"/>
                </a:solidFill>
              </a:rPr>
              <a:t>Дисциплины, которые внесли свой вклад в сельскую консультацию как науку</a:t>
            </a:r>
          </a:p>
          <a:p>
            <a:pPr marL="452438" lvl="1" indent="-342900">
              <a:buFont typeface="Arial" panose="020B0604020202020204" pitchFamily="34" charset="0"/>
              <a:buChar char="•"/>
            </a:pPr>
            <a:r>
              <a:rPr lang="ru" sz="2400" dirty="0">
                <a:solidFill>
                  <a:schemeClr val="tx1"/>
                </a:solidFill>
              </a:rPr>
              <a:t>Использование исследований и научных трудов для улучшения услуг по распространению знаний</a:t>
            </a:r>
          </a:p>
          <a:p>
            <a:pPr marL="452438" lvl="1" indent="-342900">
              <a:buFont typeface="Arial" panose="020B0604020202020204" pitchFamily="34" charset="0"/>
              <a:buChar char="•"/>
            </a:pPr>
            <a:r>
              <a:rPr lang="ru" sz="2400" dirty="0">
                <a:solidFill>
                  <a:schemeClr val="tx1"/>
                </a:solidFill>
              </a:rPr>
              <a:t>Сельский консультант как профессия</a:t>
            </a:r>
          </a:p>
          <a:p>
            <a:pPr marL="452438" lvl="1" indent="-342900">
              <a:buFont typeface="Arial" panose="020B0604020202020204" pitchFamily="34" charset="0"/>
              <a:buChar char="•"/>
            </a:pPr>
            <a:r>
              <a:rPr lang="ru" sz="2400" dirty="0">
                <a:solidFill>
                  <a:schemeClr val="tx1"/>
                </a:solidFill>
              </a:rPr>
              <a:t>Кодексы поведения в повышении профессионализма специалистов по распространению знаний</a:t>
            </a:r>
            <a:endParaRPr lang="en-Z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" dirty="0"/>
              <a:t>Критическая роль СКС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/>
            <a:r>
              <a:rPr lang="ru" dirty="0"/>
              <a:t>Решение проблем, с которыми сталкиваются сельские общины</a:t>
            </a:r>
          </a:p>
          <a:p>
            <a:pPr lvl="1"/>
            <a:r>
              <a:rPr lang="ru" dirty="0"/>
              <a:t>Социальные, экономические и экологические трудности</a:t>
            </a:r>
          </a:p>
          <a:p>
            <a:pPr marL="457200"/>
            <a:r>
              <a:rPr lang="ru" dirty="0"/>
              <a:t>Развитие дополнительных услуг в рамках Сельскохозяйственной Инновационной Системы</a:t>
            </a:r>
          </a:p>
          <a:p>
            <a:pPr lvl="1"/>
            <a:r>
              <a:rPr lang="ru" dirty="0"/>
              <a:t>Содействие совместным исследованиям и практикам распространения знаний</a:t>
            </a:r>
          </a:p>
          <a:p>
            <a:pPr lvl="1"/>
            <a:r>
              <a:rPr lang="ru" dirty="0"/>
              <a:t>Ориентация на мультидисциплинарный подход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76200"/>
            <a:ext cx="7715200" cy="940967"/>
          </a:xfrm>
        </p:spPr>
        <p:txBody>
          <a:bodyPr>
            <a:noAutofit/>
          </a:bodyPr>
          <a:lstStyle/>
          <a:p>
            <a:r>
              <a:rPr lang="ru" sz="3200" dirty="0"/>
              <a:t>Сельскохозяйственный консалтинг в государственном секторе</a:t>
            </a:r>
            <a:endParaRPr lang="en-ZA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71600" y="1209221"/>
            <a:ext cx="3816424" cy="639762"/>
          </a:xfrm>
        </p:spPr>
        <p:txBody>
          <a:bodyPr/>
          <a:lstStyle/>
          <a:p>
            <a:r>
              <a:rPr lang="ru" dirty="0"/>
              <a:t>Децентрализация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2000" y="2057400"/>
            <a:ext cx="3816424" cy="3951288"/>
          </a:xfrm>
        </p:spPr>
        <p:txBody>
          <a:bodyPr>
            <a:normAutofit fontScale="85000" lnSpcReduction="20000"/>
          </a:bodyPr>
          <a:lstStyle/>
          <a:p>
            <a:r>
              <a:rPr lang="ru" dirty="0"/>
              <a:t>Передача власти, ресурсов и функций от централизованной власти к разрозненным или частным организациям</a:t>
            </a:r>
          </a:p>
          <a:p>
            <a:r>
              <a:rPr lang="ru" dirty="0"/>
              <a:t>Правительство сохраняет определенную степень контроля над услугами</a:t>
            </a:r>
          </a:p>
          <a:p>
            <a:endParaRPr lang="en-Z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>
          <a:xfrm>
            <a:off x="4863527" y="1209221"/>
            <a:ext cx="3816424" cy="639762"/>
          </a:xfrm>
        </p:spPr>
        <p:txBody>
          <a:bodyPr/>
          <a:lstStyle/>
          <a:p>
            <a:r>
              <a:rPr lang="ru" dirty="0"/>
              <a:t>Приватизация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4"/>
          </p:nvPr>
        </p:nvSpPr>
        <p:spPr>
          <a:xfrm>
            <a:off x="4870376" y="1992312"/>
            <a:ext cx="3816424" cy="3951288"/>
          </a:xfrm>
        </p:spPr>
        <p:txBody>
          <a:bodyPr>
            <a:normAutofit lnSpcReduction="10000"/>
          </a:bodyPr>
          <a:lstStyle/>
          <a:p>
            <a:r>
              <a:rPr lang="ru" sz="2600" dirty="0"/>
              <a:t>Переход права собственности от государственного сектора к частному</a:t>
            </a:r>
          </a:p>
          <a:p>
            <a:r>
              <a:rPr lang="ru" sz="2600" dirty="0"/>
              <a:t>Создание независимых поставщиков услуг по распространению знаний, таких как НПО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200" y="152400"/>
            <a:ext cx="7715200" cy="940967"/>
          </a:xfrm>
        </p:spPr>
        <p:txBody>
          <a:bodyPr>
            <a:noAutofit/>
          </a:bodyPr>
          <a:lstStyle/>
          <a:p>
            <a:r>
              <a:rPr lang="ru" sz="3600" dirty="0"/>
              <a:t>Сельскохозяйственный консалтинг как наука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6424" cy="4525963"/>
          </a:xfrm>
        </p:spPr>
        <p:txBody>
          <a:bodyPr/>
          <a:lstStyle/>
          <a:p>
            <a:r>
              <a:rPr lang="ru" dirty="0"/>
              <a:t>Многопрофильная область</a:t>
            </a:r>
          </a:p>
          <a:p>
            <a:pPr lvl="1"/>
            <a:r>
              <a:rPr lang="ru" dirty="0"/>
              <a:t>Социология</a:t>
            </a:r>
          </a:p>
          <a:p>
            <a:pPr lvl="1"/>
            <a:r>
              <a:rPr lang="ru" dirty="0"/>
              <a:t>Антропология</a:t>
            </a:r>
          </a:p>
          <a:p>
            <a:pPr lvl="1"/>
            <a:r>
              <a:rPr lang="ru" dirty="0"/>
              <a:t>Коммуникационные исследования</a:t>
            </a:r>
          </a:p>
          <a:p>
            <a:pPr lvl="1"/>
            <a:r>
              <a:rPr lang="ru" dirty="0"/>
              <a:t>Экономика</a:t>
            </a:r>
          </a:p>
          <a:p>
            <a:pPr lvl="1"/>
            <a:r>
              <a:rPr lang="ru" dirty="0"/>
              <a:t>И больше</a:t>
            </a:r>
          </a:p>
          <a:p>
            <a:pPr lvl="1"/>
            <a:endParaRPr lang="en-ZA" dirty="0"/>
          </a:p>
          <a:p>
            <a:pPr lvl="1"/>
            <a:endParaRPr lang="en-ZA" dirty="0"/>
          </a:p>
          <a:p>
            <a:pPr lvl="1"/>
            <a:endParaRPr lang="en-ZA" dirty="0"/>
          </a:p>
          <a:p>
            <a:pPr lvl="1"/>
            <a:endParaRPr lang="en-ZA" dirty="0"/>
          </a:p>
        </p:txBody>
      </p:sp>
      <p:pic>
        <p:nvPicPr>
          <p:cNvPr id="5" name="Content Placeholder 4" descr="stock-photo-chiang-mai-thailand-june-three-experienced-physicians-in-control-room-patient-in-446843338.jpg"/>
          <p:cNvPicPr>
            <a:picLocks noGrp="1" noChangeAspect="1"/>
          </p:cNvPicPr>
          <p:nvPr>
            <p:ph sz="half" idx="13"/>
          </p:nvPr>
        </p:nvPicPr>
        <p:blipFill>
          <a:blip r:embed="rId2" cstate="print"/>
          <a:stretch>
            <a:fillRect/>
          </a:stretch>
        </p:blipFill>
        <p:spPr>
          <a:xfrm>
            <a:off x="5026819" y="2620611"/>
            <a:ext cx="3964781" cy="2648473"/>
          </a:xfrm>
        </p:spPr>
      </p:pic>
    </p:spTree>
    <p:extLst>
      <p:ext uri="{BB962C8B-B14F-4D97-AF65-F5344CB8AC3E}">
        <p14:creationId xmlns:p14="http://schemas.microsoft.com/office/powerpoint/2010/main" val="211278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dirty="0"/>
              <a:t>Научные труды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" dirty="0"/>
              <a:t>Используются проверенные источники</a:t>
            </a:r>
          </a:p>
          <a:p>
            <a:pPr lvl="1"/>
            <a:r>
              <a:rPr lang="ru" dirty="0"/>
              <a:t>Формирует основу большинства академических знаний в различных областях</a:t>
            </a:r>
          </a:p>
          <a:p>
            <a:r>
              <a:rPr lang="ru" dirty="0"/>
              <a:t>Позволяет специалистам обмениваться информацией</a:t>
            </a:r>
          </a:p>
          <a:p>
            <a:r>
              <a:rPr lang="ru" dirty="0"/>
              <a:t>Экспертная оценка</a:t>
            </a:r>
          </a:p>
          <a:p>
            <a:r>
              <a:rPr lang="ru" dirty="0"/>
              <a:t>Постоянно обновляется и поддерживается актуальным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57200"/>
            <a:ext cx="7715200" cy="940967"/>
          </a:xfrm>
        </p:spPr>
        <p:txBody>
          <a:bodyPr>
            <a:noAutofit/>
          </a:bodyPr>
          <a:lstStyle/>
          <a:p>
            <a:r>
              <a:rPr lang="ru" sz="2800" dirty="0"/>
              <a:t>Специалист по распространению знаний как профессия</a:t>
            </a:r>
          </a:p>
        </p:txBody>
      </p:sp>
      <p:pic>
        <p:nvPicPr>
          <p:cNvPr id="6" name="Content Placeholder 5" descr="stock-photo-sealing-a-deal-close-up-of-two-business-people-shaking-hands-while-sitting-at-the-working-place-28108175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15380" y="1976418"/>
            <a:ext cx="3653631" cy="2440625"/>
          </a:xfrm>
        </p:spPr>
      </p:pic>
      <p:sp>
        <p:nvSpPr>
          <p:cNvPr id="5" name="Text Placeholder 4"/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" dirty="0"/>
              <a:t>Создает профессию</a:t>
            </a:r>
          </a:p>
          <a:p>
            <a:pPr lvl="1">
              <a:buFont typeface="Wingdings" pitchFamily="2" charset="2"/>
              <a:buChar char="§"/>
            </a:pPr>
            <a:r>
              <a:rPr lang="ru" dirty="0"/>
              <a:t>Практики с общим объемом знаний и кодексом поведения</a:t>
            </a:r>
          </a:p>
          <a:p>
            <a:pPr>
              <a:buFont typeface="Wingdings" pitchFamily="2" charset="2"/>
              <a:buChar char="§"/>
            </a:pPr>
            <a:r>
              <a:rPr lang="ru" dirty="0"/>
              <a:t>Обеспечивает качество практик и учебных программ</a:t>
            </a:r>
          </a:p>
          <a:p>
            <a:pPr>
              <a:buFont typeface="Wingdings" pitchFamily="2" charset="2"/>
              <a:buChar char="§"/>
            </a:pPr>
            <a:r>
              <a:rPr lang="ru" dirty="0"/>
              <a:t>Повышает доверие населения к сфере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dirty="0"/>
              <a:t>Нормы поведения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" dirty="0"/>
              <a:t>Обеспечивает этичное </a:t>
            </a:r>
            <a:r>
              <a:rPr lang="ru" dirty="0" err="1"/>
              <a:t>поведение </a:t>
            </a:r>
            <a:r>
              <a:rPr lang="ru" dirty="0"/>
              <a:t>в поле, устанавливая передовые практические рекомендации для практиков.</a:t>
            </a:r>
          </a:p>
          <a:p>
            <a:pPr lvl="1"/>
            <a:r>
              <a:rPr lang="ru" dirty="0"/>
              <a:t>Примеры можно увидеть в клятвах врачей действовать в интересах своих пациентов.</a:t>
            </a:r>
          </a:p>
          <a:p>
            <a:pPr lvl="1"/>
            <a:r>
              <a:rPr lang="ru" dirty="0"/>
              <a:t>Это помогает </a:t>
            </a:r>
            <a:r>
              <a:rPr lang="ru" dirty="0" err="1"/>
              <a:t>укрепить </a:t>
            </a:r>
            <a:r>
              <a:rPr lang="ru" dirty="0"/>
              <a:t>общественное доверие к практикующим врачам.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FRAS">
      <a:dk1>
        <a:srgbClr val="111111"/>
      </a:dk1>
      <a:lt1>
        <a:sysClr val="window" lastClr="FFFFFF"/>
      </a:lt1>
      <a:dk2>
        <a:srgbClr val="111111"/>
      </a:dk2>
      <a:lt2>
        <a:srgbClr val="EEECE1"/>
      </a:lt2>
      <a:accent1>
        <a:srgbClr val="003087"/>
      </a:accent1>
      <a:accent2>
        <a:srgbClr val="046A3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FRA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786</Words>
  <Application>Microsoft Office PowerPoint</Application>
  <PresentationFormat>On-screen Show (4:3)</PresentationFormat>
  <Paragraphs>144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Tahoma</vt:lpstr>
      <vt:lpstr>Wingdings</vt:lpstr>
      <vt:lpstr>Office Theme</vt:lpstr>
      <vt:lpstr>Обзор методов и инструментов распространения знаний</vt:lpstr>
      <vt:lpstr>Анализ ситуации</vt:lpstr>
      <vt:lpstr>Инновации и развитие в распространении знаний</vt:lpstr>
      <vt:lpstr>Критическая роль СКС</vt:lpstr>
      <vt:lpstr>Сельскохозяйственный консалтинг в государственном секторе</vt:lpstr>
      <vt:lpstr>Сельскохозяйственный консалтинг как наука</vt:lpstr>
      <vt:lpstr>Научные труды</vt:lpstr>
      <vt:lpstr>Специалист по распространению знаний как профессия</vt:lpstr>
      <vt:lpstr>Нормы поведения</vt:lpstr>
      <vt:lpstr>Профессиональные ассоциации</vt:lpstr>
      <vt:lpstr>Основные подходы и инструменты распространения знаний</vt:lpstr>
      <vt:lpstr>Эволюция и особенности</vt:lpstr>
      <vt:lpstr>Эволюция подходов к распространению знаний</vt:lpstr>
      <vt:lpstr>PowerPoint Presentation</vt:lpstr>
      <vt:lpstr>Эволюция подходов к распространению знаний</vt:lpstr>
      <vt:lpstr>модель АИС</vt:lpstr>
      <vt:lpstr>Эволюция подходов к распространению знаний</vt:lpstr>
      <vt:lpstr>Реформы СКС</vt:lpstr>
      <vt:lpstr>Дополнительные инструменты распространения знаний</vt:lpstr>
      <vt:lpstr>Выбор инструмента и подхода</vt:lpstr>
      <vt:lpstr>Выбор инструмента и подхода</vt:lpstr>
      <vt:lpstr>Обеспечение успеха</vt:lpstr>
      <vt:lpstr>Благодарности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Herman de Bruin</dc:creator>
  <cp:lastModifiedBy>Alisher Amanbaev</cp:lastModifiedBy>
  <cp:revision>101</cp:revision>
  <dcterms:created xsi:type="dcterms:W3CDTF">2016-06-22T13:35:24Z</dcterms:created>
  <dcterms:modified xsi:type="dcterms:W3CDTF">2023-01-26T06:42:45Z</dcterms:modified>
</cp:coreProperties>
</file>