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87" r:id="rId6"/>
    <p:sldId id="289" r:id="rId7"/>
    <p:sldId id="303" r:id="rId8"/>
    <p:sldId id="290" r:id="rId9"/>
    <p:sldId id="291" r:id="rId10"/>
    <p:sldId id="292" r:id="rId11"/>
    <p:sldId id="293" r:id="rId12"/>
    <p:sldId id="259" r:id="rId13"/>
    <p:sldId id="294" r:id="rId14"/>
    <p:sldId id="295" r:id="rId15"/>
    <p:sldId id="270" r:id="rId16"/>
    <p:sldId id="296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ru"/>
    </a:defPPr>
    <a:lvl1pPr marL="0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4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7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58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09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Els" initials="SE" lastIdx="5" clrIdx="0">
    <p:extLst>
      <p:ext uri="{19B8F6BF-5375-455C-9EA6-DF929625EA0E}">
        <p15:presenceInfo xmlns:p15="http://schemas.microsoft.com/office/powerpoint/2012/main" userId="6160e121b87411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56"/>
      </p:cViewPr>
      <p:guideLst>
        <p:guide orient="horz" pos="2160"/>
        <p:guide pos="28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99" y="2130425"/>
            <a:ext cx="7486601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99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2"/>
                </a:solidFill>
              </a:defRPr>
            </a:lvl1pPr>
            <a:lvl2pPr marL="457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>
              <a:defRPr sz="2800"/>
            </a:lvl1pPr>
            <a:lvl2pPr marL="4572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4406901"/>
            <a:ext cx="7523114" cy="1362075"/>
          </a:xfrm>
        </p:spPr>
        <p:txBody>
          <a:bodyPr anchor="t">
            <a:no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2906713"/>
            <a:ext cx="7523114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1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3816424" cy="452596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860032" y="1600200"/>
            <a:ext cx="3826768" cy="452596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381642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51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4" indent="0">
              <a:buNone/>
              <a:defRPr sz="1600" b="1"/>
            </a:lvl4pPr>
            <a:lvl5pPr marL="1828605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174876"/>
            <a:ext cx="3816424" cy="3951288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870376" y="1535113"/>
            <a:ext cx="381642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51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4" indent="0">
              <a:buNone/>
              <a:defRPr sz="1600" b="1"/>
            </a:lvl4pPr>
            <a:lvl5pPr marL="1828605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4870376" y="2174876"/>
            <a:ext cx="3816424" cy="3951288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2720280" cy="1162050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273050"/>
            <a:ext cx="4978896" cy="585311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1422698"/>
            <a:ext cx="2720280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1000"/>
            </a:lvl4pPr>
            <a:lvl5pPr marL="1828605" indent="0">
              <a:buNone/>
              <a:defRPr sz="1000"/>
            </a:lvl5pPr>
            <a:lvl6pPr marL="2285755" indent="0">
              <a:buNone/>
              <a:defRPr sz="1000"/>
            </a:lvl6pPr>
            <a:lvl7pPr marL="2742907" indent="0">
              <a:buNone/>
              <a:defRPr sz="1000"/>
            </a:lvl7pPr>
            <a:lvl8pPr marL="3200058" indent="0">
              <a:buNone/>
              <a:defRPr sz="1000"/>
            </a:lvl8pPr>
            <a:lvl9pPr marL="36572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5" indent="0">
              <a:buNone/>
              <a:defRPr sz="2000"/>
            </a:lvl5pPr>
            <a:lvl6pPr marL="2285755" indent="0">
              <a:buNone/>
              <a:defRPr sz="2000"/>
            </a:lvl6pPr>
            <a:lvl7pPr marL="2742907" indent="0">
              <a:buNone/>
              <a:defRPr sz="2000"/>
            </a:lvl7pPr>
            <a:lvl8pPr marL="3200058" indent="0">
              <a:buNone/>
              <a:defRPr sz="2000"/>
            </a:lvl8pPr>
            <a:lvl9pPr marL="3657209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1000"/>
            </a:lvl4pPr>
            <a:lvl5pPr marL="1828605" indent="0">
              <a:buNone/>
              <a:defRPr sz="1000"/>
            </a:lvl5pPr>
            <a:lvl6pPr marL="2285755" indent="0">
              <a:buNone/>
              <a:defRPr sz="1000"/>
            </a:lvl6pPr>
            <a:lvl7pPr marL="2742907" indent="0">
              <a:buNone/>
              <a:defRPr sz="1000"/>
            </a:lvl7pPr>
            <a:lvl8pPr marL="3200058" indent="0">
              <a:buNone/>
              <a:defRPr sz="1000"/>
            </a:lvl8pPr>
            <a:lvl9pPr marL="36572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ru" dirty="0"/>
              <a:t>Нажмите, чтобы изменить стиль основного заголовка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600201"/>
            <a:ext cx="7715200" cy="434908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" dirty="0"/>
              <a:t>Нажмите, чтобы изменить основной стиль текста</a:t>
            </a:r>
          </a:p>
          <a:p>
            <a:pPr lvl="1"/>
            <a:r>
              <a:rPr lang="ru" dirty="0"/>
              <a:t>Второй уровень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24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ct val="0"/>
              </a:spcBef>
              <a:defRPr/>
            </a:pPr>
            <a:fld id="{145DFFE1-B329-4FF6-8C89-BBA313788BC7}" type="slidenum">
              <a:rPr lang="de-DE" smtClean="0">
                <a:solidFill>
                  <a:srgbClr val="307A46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de-DE" dirty="0">
              <a:solidFill>
                <a:srgbClr val="307A46"/>
              </a:solidFill>
            </a:endParaRPr>
          </a:p>
        </p:txBody>
      </p:sp>
      <p:pic>
        <p:nvPicPr>
          <p:cNvPr id="14" name="Picture 22" descr="gfras_the original frutig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776" y="5121275"/>
            <a:ext cx="1474788" cy="1620838"/>
          </a:xfrm>
          <a:prstGeom prst="rect">
            <a:avLst/>
          </a:prstGeom>
          <a:noFill/>
        </p:spPr>
      </p:pic>
      <p:pic>
        <p:nvPicPr>
          <p:cNvPr id="15" name="Picture 28" descr="gfras_face_blu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15887" y="-58737"/>
            <a:ext cx="1003301" cy="6013451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609" y="5843457"/>
            <a:ext cx="1691191" cy="1014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03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457200" indent="-457200" algn="l" defTabSz="914303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57200" indent="-457200" algn="l" defTabSz="91430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0" indent="-457200" algn="just" defTabSz="9143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0" indent="-457200" algn="just" defTabSz="91430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0" indent="-457200" algn="just" defTabSz="91430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332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3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4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4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98" y="990600"/>
            <a:ext cx="7486601" cy="1470026"/>
          </a:xfrm>
        </p:spPr>
        <p:txBody>
          <a:bodyPr>
            <a:normAutofit/>
          </a:bodyPr>
          <a:lstStyle/>
          <a:p>
            <a:pPr algn="ctr"/>
            <a:r>
              <a:rPr lang="ru" dirty="0"/>
              <a:t>Введение в </a:t>
            </a:r>
            <a:r>
              <a:rPr lang="ru-RU" dirty="0"/>
              <a:t>Руководство </a:t>
            </a:r>
            <a:r>
              <a:rPr lang="ru" dirty="0"/>
              <a:t>Нового Консультанта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3048000"/>
            <a:ext cx="6400800" cy="1752600"/>
          </a:xfrm>
        </p:spPr>
        <p:txBody>
          <a:bodyPr/>
          <a:lstStyle/>
          <a:p>
            <a:pPr algn="ctr"/>
            <a:r>
              <a:rPr lang="ru" dirty="0"/>
              <a:t>Глобальный форум сельских консультационных услуг (GFRAS)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Роль СКС в 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05001"/>
            <a:ext cx="7715200" cy="3047999"/>
          </a:xfrm>
        </p:spPr>
        <p:txBody>
          <a:bodyPr/>
          <a:lstStyle/>
          <a:p>
            <a:r>
              <a:rPr lang="ru" dirty="0"/>
              <a:t>Выявляет пробелы в предоставлении услуг</a:t>
            </a:r>
          </a:p>
          <a:p>
            <a:r>
              <a:rPr lang="ru" dirty="0"/>
              <a:t>Облегчает взаимодействие между актерами</a:t>
            </a:r>
          </a:p>
          <a:p>
            <a:r>
              <a:rPr lang="ru" dirty="0"/>
              <a:t>Помогает в распределении ресурсов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11008" cy="1110952"/>
          </a:xfrm>
        </p:spPr>
        <p:txBody>
          <a:bodyPr/>
          <a:lstStyle/>
          <a:p>
            <a:r>
              <a:rPr lang="ru" sz="3600" b="0" dirty="0"/>
              <a:t>Поставщики Консультационных услуг и их роли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1524001"/>
            <a:ext cx="7711008" cy="1905000"/>
          </a:xfrm>
        </p:spPr>
        <p:txBody>
          <a:bodyPr>
            <a:normAutofit/>
          </a:bodyPr>
          <a:lstStyle/>
          <a:p>
            <a:r>
              <a:rPr lang="ru" sz="3200" dirty="0"/>
              <a:t>Плюрализм предполагает определение ролей всех поставщиков распространяющих знания.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152400"/>
            <a:ext cx="7715200" cy="940967"/>
          </a:xfrm>
        </p:spPr>
        <p:txBody>
          <a:bodyPr>
            <a:normAutofit/>
          </a:bodyPr>
          <a:lstStyle/>
          <a:p>
            <a:r>
              <a:rPr lang="ru" dirty="0"/>
              <a:t>Частные СКС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71600" y="1289720"/>
            <a:ext cx="7715200" cy="4349080"/>
          </a:xfrm>
        </p:spPr>
        <p:txBody>
          <a:bodyPr>
            <a:normAutofit lnSpcReduction="10000"/>
          </a:bodyPr>
          <a:lstStyle/>
          <a:p>
            <a:r>
              <a:rPr lang="ru" dirty="0"/>
              <a:t>Фермерские организации</a:t>
            </a:r>
          </a:p>
          <a:p>
            <a:pPr lvl="1"/>
            <a:r>
              <a:rPr lang="ru" dirty="0"/>
              <a:t>Как получатели, так и поставщики дополнительных услуг. Используется фермерами для распространения программ, распространения знаний среди фермеров.</a:t>
            </a:r>
            <a:endParaRPr lang="en-US" dirty="0"/>
          </a:p>
          <a:p>
            <a:r>
              <a:rPr lang="ru" dirty="0"/>
              <a:t>НПО</a:t>
            </a:r>
          </a:p>
          <a:p>
            <a:pPr lvl="1"/>
            <a:r>
              <a:rPr lang="ru" dirty="0"/>
              <a:t>Обычно сосредоточены на решении проблем благосостояния, гендерного равенства и экологической стабильности.</a:t>
            </a:r>
            <a:endParaRPr lang="en-US" dirty="0"/>
          </a:p>
          <a:p>
            <a:r>
              <a:rPr lang="ru" dirty="0"/>
              <a:t>Частные компании</a:t>
            </a:r>
          </a:p>
          <a:p>
            <a:pPr lvl="1"/>
            <a:r>
              <a:rPr lang="ru" dirty="0"/>
              <a:t>Корпоративные организации, которые также предоставляют услуги по распространению знаний, часто за счет использования схем аутсорсинга.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533400"/>
            <a:ext cx="8153399" cy="3124200"/>
          </a:xfrm>
        </p:spPr>
        <p:txBody>
          <a:bodyPr>
            <a:normAutofit/>
          </a:bodyPr>
          <a:lstStyle/>
          <a:p>
            <a:r>
              <a:rPr lang="ru" dirty="0"/>
              <a:t>Государственные програмы распространения знаний</a:t>
            </a:r>
            <a:endParaRPr lang="en-US" dirty="0"/>
          </a:p>
          <a:p>
            <a:pPr lvl="1"/>
            <a:r>
              <a:rPr lang="ru" dirty="0"/>
              <a:t>Беспристрастны и ориентированны на общественное благо</a:t>
            </a:r>
          </a:p>
          <a:p>
            <a:pPr lvl="1"/>
            <a:r>
              <a:rPr lang="ru" dirty="0"/>
              <a:t>Обычно может помочь через программы обучения, финансирование, субсидии, помощь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9062"/>
            <a:ext cx="5486400" cy="566738"/>
          </a:xfrm>
        </p:spPr>
        <p:txBody>
          <a:bodyPr/>
          <a:lstStyle/>
          <a:p>
            <a:r>
              <a:rPr lang="ru" dirty="0"/>
              <a:t>Комбинированные системы</a:t>
            </a:r>
          </a:p>
        </p:txBody>
      </p:sp>
      <p:pic>
        <p:nvPicPr>
          <p:cNvPr id="9" name="Picture Placeholder 8" descr="Capture34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25" b="925"/>
          <a:stretch>
            <a:fillRect/>
          </a:stretch>
        </p:blipFill>
        <p:spPr>
          <a:xfrm>
            <a:off x="2057400" y="1371600"/>
            <a:ext cx="5334000" cy="51435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728662"/>
            <a:ext cx="7848600" cy="566738"/>
          </a:xfrm>
        </p:spPr>
        <p:txBody>
          <a:bodyPr/>
          <a:lstStyle/>
          <a:p>
            <a:r>
              <a:rPr lang="ru" dirty="0"/>
              <a:t>Комбинации частных, так и государственных систем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ru" dirty="0"/>
              <a:t>Компетенции Нового Консультанта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523114" cy="585787"/>
          </a:xfrm>
        </p:spPr>
        <p:txBody>
          <a:bodyPr/>
          <a:lstStyle/>
          <a:p>
            <a:r>
              <a:rPr lang="ru" dirty="0"/>
              <a:t>Учебный блок 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7CCF77-959E-E580-67EC-DE528718C5A4}"/>
              </a:ext>
            </a:extLst>
          </p:cNvPr>
          <p:cNvSpPr txBox="1">
            <a:spLocks/>
          </p:cNvSpPr>
          <p:nvPr/>
        </p:nvSpPr>
        <p:spPr>
          <a:xfrm>
            <a:off x="547700" y="1852615"/>
            <a:ext cx="8277200" cy="3200400"/>
          </a:xfrm>
          <a:prstGeom prst="rect">
            <a:avLst/>
          </a:prstGeom>
        </p:spPr>
        <p:txBody>
          <a:bodyPr vert="horz" lIns="91431" tIns="45715" rIns="91431" bIns="45715" rtlCol="0" anchor="b">
            <a:noAutofit/>
          </a:bodyPr>
          <a:lstStyle>
            <a:lvl1pPr marL="0" indent="0" algn="l" defTabSz="914303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51" indent="0" algn="l" defTabSz="91430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3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54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05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55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07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58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09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Стратегические области и различные уровни развития потенциала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Как эти поля связаны друг с другом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Основные компетенции, которые охвачены в Руководстве Нового Консультанта.</a:t>
            </a:r>
            <a:endParaRPr lang="en-Z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zc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-4767" b="-4767"/>
          <a:stretch/>
        </p:blipFill>
        <p:spPr>
          <a:xfrm>
            <a:off x="838200" y="1251510"/>
            <a:ext cx="8077200" cy="51065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15200" cy="940967"/>
          </a:xfrm>
        </p:spPr>
        <p:txBody>
          <a:bodyPr/>
          <a:lstStyle/>
          <a:p>
            <a:r>
              <a:rPr lang="ru" dirty="0"/>
              <a:t>Развитие потенциала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dirty="0"/>
              <a:t>Уровни развития потенциала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76690"/>
              </p:ext>
            </p:extLst>
          </p:nvPr>
        </p:nvGraphicFramePr>
        <p:xfrm>
          <a:off x="971550" y="1600200"/>
          <a:ext cx="771525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" dirty="0"/>
                        <a:t>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dirty="0"/>
                        <a:t>Цель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1: Благоприятная среда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Сосредоточьтесь на укреплении благоприятной среды для плюралистических сетей и участников СКС.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2: Организационный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дальнейшее укрепление региональных сетей и форумов СКС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3: Индивидуальный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соответствующие и всесторонние человеческие ресурсы в сельских консультационных службах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Основные компетенции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/>
              <a:t>Компетенция</a:t>
            </a:r>
          </a:p>
          <a:p>
            <a:pPr lvl="1"/>
            <a:r>
              <a:rPr lang="ru" dirty="0"/>
              <a:t>Способность делать что-то эффективно и результативно</a:t>
            </a:r>
          </a:p>
          <a:p>
            <a:r>
              <a:rPr lang="ru" dirty="0"/>
              <a:t>Основные компетенции, определенные консорциумом GFRAS</a:t>
            </a:r>
          </a:p>
          <a:p>
            <a:pPr lvl="1"/>
            <a:r>
              <a:rPr lang="ru" dirty="0"/>
              <a:t>Направлена на продвижение профессионализма в расширении</a:t>
            </a:r>
          </a:p>
          <a:p>
            <a:r>
              <a:rPr lang="ru" dirty="0"/>
              <a:t>Разделен на 13 модулей.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15200" cy="533400"/>
          </a:xfrm>
        </p:spPr>
        <p:txBody>
          <a:bodyPr>
            <a:normAutofit fontScale="90000"/>
          </a:bodyPr>
          <a:lstStyle/>
          <a:p>
            <a:r>
              <a:rPr lang="ru" sz="3600" dirty="0"/>
              <a:t>13 основных компетенций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0160"/>
            <a:ext cx="8229600" cy="4577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" b="1" dirty="0"/>
              <a:t>Модуль 1: </a:t>
            </a:r>
            <a:r>
              <a:rPr lang="ru" dirty="0"/>
              <a:t>Введение в Руководство новый экстенсионист</a:t>
            </a:r>
          </a:p>
          <a:p>
            <a:pPr marL="0" indent="0">
              <a:buNone/>
            </a:pPr>
            <a:r>
              <a:rPr lang="ru" b="1" dirty="0"/>
              <a:t>Модуль 2: </a:t>
            </a:r>
            <a:r>
              <a:rPr lang="ru" dirty="0"/>
              <a:t>Подходы и инструменты расширения</a:t>
            </a:r>
          </a:p>
          <a:p>
            <a:pPr marL="0" indent="0">
              <a:buNone/>
            </a:pPr>
            <a:r>
              <a:rPr lang="ru" b="1" dirty="0"/>
              <a:t>Модуль 3: </a:t>
            </a:r>
            <a:r>
              <a:rPr lang="ru" dirty="0"/>
              <a:t>Управление </a:t>
            </a:r>
            <a:r>
              <a:rPr lang="ru" dirty="0" err="1"/>
              <a:t>программой </a:t>
            </a:r>
            <a:r>
              <a:rPr lang="ru" dirty="0"/>
              <a:t>распространения сельскохозяйственных знаний</a:t>
            </a:r>
          </a:p>
          <a:p>
            <a:pPr marL="0" indent="0">
              <a:buNone/>
            </a:pPr>
            <a:r>
              <a:rPr lang="ru" b="1" dirty="0"/>
              <a:t>Модуль 4: </a:t>
            </a:r>
            <a:r>
              <a:rPr lang="ru" dirty="0"/>
              <a:t>Профессиональная этика</a:t>
            </a:r>
            <a:r>
              <a:rPr lang="ru" b="1" dirty="0"/>
              <a:t> </a:t>
            </a:r>
          </a:p>
          <a:p>
            <a:pPr marL="0" indent="0">
              <a:buNone/>
            </a:pPr>
            <a:r>
              <a:rPr lang="ru" b="1" dirty="0"/>
              <a:t>Модуль 5: </a:t>
            </a:r>
            <a:r>
              <a:rPr lang="ru" dirty="0"/>
              <a:t>Обучение взрослых для изменения поведения</a:t>
            </a:r>
          </a:p>
          <a:p>
            <a:pPr marL="0" indent="0">
              <a:buNone/>
            </a:pPr>
            <a:r>
              <a:rPr lang="ru" b="1" dirty="0"/>
              <a:t>Модуль 6: </a:t>
            </a:r>
            <a:r>
              <a:rPr lang="ru" dirty="0"/>
              <a:t>Управление знаниями и распространение</a:t>
            </a:r>
          </a:p>
          <a:p>
            <a:pPr marL="0" indent="0">
              <a:buNone/>
            </a:pPr>
            <a:r>
              <a:rPr lang="ru" b="1" dirty="0"/>
              <a:t>Модуль 7: </a:t>
            </a:r>
            <a:r>
              <a:rPr lang="ru" dirty="0"/>
              <a:t>Введение в фасилитацию для развития</a:t>
            </a:r>
          </a:p>
          <a:p>
            <a:pPr marL="0" indent="0">
              <a:buNone/>
            </a:pPr>
            <a:r>
              <a:rPr lang="ru" b="1" dirty="0"/>
              <a:t>Модуль 8: </a:t>
            </a:r>
            <a:r>
              <a:rPr lang="ru" dirty="0"/>
              <a:t>Мобилизация Сообществ</a:t>
            </a:r>
          </a:p>
          <a:p>
            <a:pPr marL="0" indent="0">
              <a:buNone/>
            </a:pPr>
            <a:r>
              <a:rPr lang="ru" b="1" dirty="0"/>
              <a:t>Модуль 9: </a:t>
            </a:r>
            <a:r>
              <a:rPr lang="ru" dirty="0"/>
              <a:t>Развитие фермерских организаций</a:t>
            </a:r>
          </a:p>
          <a:p>
            <a:pPr marL="0" indent="0">
              <a:buNone/>
            </a:pPr>
            <a:r>
              <a:rPr lang="ru" b="1" dirty="0"/>
              <a:t>Модуль 10: </a:t>
            </a:r>
            <a:r>
              <a:rPr lang="ru" dirty="0"/>
              <a:t>Роль распространения знаний в цепочках создания стоимости</a:t>
            </a:r>
          </a:p>
          <a:p>
            <a:pPr marL="0" indent="0">
              <a:buNone/>
            </a:pPr>
            <a:r>
              <a:rPr lang="ru" b="1" dirty="0"/>
              <a:t>Модуль 11: </a:t>
            </a:r>
            <a:r>
              <a:rPr lang="ru" dirty="0"/>
              <a:t>Сельскохозяйственное предпринимательство</a:t>
            </a:r>
          </a:p>
          <a:p>
            <a:pPr marL="0" indent="0">
              <a:buNone/>
            </a:pPr>
            <a:r>
              <a:rPr lang="ru" b="1" dirty="0"/>
              <a:t>Модуль 12: </a:t>
            </a:r>
            <a:r>
              <a:rPr lang="ru" dirty="0"/>
              <a:t>Гендерные вопросы в консультационных услугах и службах распространения знаний</a:t>
            </a:r>
          </a:p>
          <a:p>
            <a:pPr marL="0" indent="0">
              <a:buNone/>
            </a:pPr>
            <a:r>
              <a:rPr lang="ru" b="1" dirty="0"/>
              <a:t>Модуль 13: </a:t>
            </a:r>
            <a:r>
              <a:rPr lang="ru" dirty="0"/>
              <a:t>Управление рисками и адаптация в консультационных услугах.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77" y="202033"/>
            <a:ext cx="8175523" cy="940967"/>
          </a:xfrm>
        </p:spPr>
        <p:txBody>
          <a:bodyPr>
            <a:normAutofit/>
          </a:bodyPr>
          <a:lstStyle/>
          <a:p>
            <a:r>
              <a:rPr lang="ru" dirty="0"/>
              <a:t>Что такое </a:t>
            </a:r>
            <a:r>
              <a:rPr lang="en-US" dirty="0"/>
              <a:t>NELK</a:t>
            </a:r>
            <a:r>
              <a:rPr lang="ru" dirty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ru" dirty="0"/>
              <a:t>Набор основных компетенций, необходимых для поставщиков расширений</a:t>
            </a:r>
          </a:p>
          <a:p>
            <a:r>
              <a:rPr lang="ru" dirty="0"/>
              <a:t>Построен на более широкой системе сельскохозяйственных инноваций (AIS).</a:t>
            </a:r>
          </a:p>
          <a:p>
            <a:r>
              <a:rPr lang="ru" dirty="0"/>
              <a:t>Переход к профессиональному обучению и аккредитации</a:t>
            </a:r>
          </a:p>
          <a:p>
            <a:r>
              <a:rPr lang="ru" dirty="0"/>
              <a:t>Плюралистический подход среди поставщиков расширений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0338" y="1676400"/>
            <a:ext cx="3827462" cy="346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43" y="762000"/>
            <a:ext cx="7639000" cy="850900"/>
          </a:xfrm>
        </p:spPr>
        <p:txBody>
          <a:bodyPr>
            <a:normAutofit/>
          </a:bodyPr>
          <a:lstStyle/>
          <a:p>
            <a:r>
              <a:rPr lang="ru" dirty="0"/>
              <a:t>Обоснование </a:t>
            </a:r>
            <a:r>
              <a:rPr lang="en-US" dirty="0"/>
              <a:t>NELK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443" y="252413"/>
            <a:ext cx="7523114" cy="585787"/>
          </a:xfrm>
        </p:spPr>
        <p:txBody>
          <a:bodyPr/>
          <a:lstStyle/>
          <a:p>
            <a:r>
              <a:rPr lang="ru" dirty="0"/>
              <a:t>Учебный блок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6585808-C524-D8AA-EB61-4CD3EEBA61AD}"/>
              </a:ext>
            </a:extLst>
          </p:cNvPr>
          <p:cNvSpPr txBox="1">
            <a:spLocks/>
          </p:cNvSpPr>
          <p:nvPr/>
        </p:nvSpPr>
        <p:spPr>
          <a:xfrm>
            <a:off x="457200" y="1612900"/>
            <a:ext cx="8229600" cy="3962400"/>
          </a:xfrm>
          <a:prstGeom prst="rect">
            <a:avLst/>
          </a:prstGeom>
        </p:spPr>
        <p:txBody>
          <a:bodyPr vert="horz" lIns="91431" tIns="45715" rIns="91431" bIns="45715" rtlCol="0" anchor="b">
            <a:noAutofit/>
          </a:bodyPr>
          <a:lstStyle>
            <a:lvl1pPr marL="0" indent="0" algn="l" defTabSz="914303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51" indent="0" algn="l" defTabSz="91430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3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54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05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55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07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58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09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51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Тенденции, наблюдаемые в сельском секторе, с акцентом на глобализацию и необходимость плюрализма</a:t>
            </a:r>
          </a:p>
          <a:p>
            <a:pPr marL="914351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Разработка АИС для решения изменяющихся сельских условий</a:t>
            </a:r>
          </a:p>
          <a:p>
            <a:pPr marL="914351" lvl="1" indent="-457200">
              <a:buFont typeface="Arial" panose="020B0604020202020204" pitchFamily="34" charset="0"/>
              <a:buChar char="•"/>
            </a:pPr>
            <a:r>
              <a:rPr lang="ru" sz="3200" dirty="0">
                <a:solidFill>
                  <a:schemeClr val="tx1"/>
                </a:solidFill>
              </a:rPr>
              <a:t>Типы поставщиков СКС и их роли</a:t>
            </a:r>
            <a:endParaRPr lang="en-Z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40967"/>
          </a:xfrm>
        </p:spPr>
        <p:txBody>
          <a:bodyPr>
            <a:noAutofit/>
          </a:bodyPr>
          <a:lstStyle/>
          <a:p>
            <a:r>
              <a:rPr lang="ru" sz="3200" dirty="0"/>
              <a:t>Изменения в сельском хозяйстве/средствах к существованию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5400" y="1905001"/>
            <a:ext cx="7715200" cy="2895599"/>
          </a:xfrm>
        </p:spPr>
        <p:txBody>
          <a:bodyPr>
            <a:normAutofit/>
          </a:bodyPr>
          <a:lstStyle/>
          <a:p>
            <a:pPr marL="457200">
              <a:buNone/>
            </a:pPr>
            <a:r>
              <a:rPr lang="ru" dirty="0"/>
              <a:t>Тенденции, влияющие на развитие сельского хозяйства в сельской местности:</a:t>
            </a:r>
          </a:p>
          <a:p>
            <a:pPr marL="457200"/>
            <a:r>
              <a:rPr lang="ru" dirty="0"/>
              <a:t>Глобализация</a:t>
            </a:r>
          </a:p>
          <a:p>
            <a:r>
              <a:rPr lang="ru" dirty="0"/>
              <a:t>Маргинализация сельских общин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ru" sz="2800" dirty="0"/>
              <a:t>Разные социально-экономические условия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00" y="228600"/>
            <a:ext cx="7715200" cy="940967"/>
          </a:xfrm>
        </p:spPr>
        <p:txBody>
          <a:bodyPr/>
          <a:lstStyle/>
          <a:p>
            <a:r>
              <a:rPr lang="ru" dirty="0"/>
              <a:t>Плюрализм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" dirty="0"/>
              <a:t>Сельские общины имеют разнообразные потребности</a:t>
            </a:r>
          </a:p>
          <a:p>
            <a:r>
              <a:rPr lang="ru" dirty="0"/>
              <a:t>Сотрудничество поставщиков сельских консультационных услуг</a:t>
            </a:r>
          </a:p>
          <a:p>
            <a:pPr lvl="1"/>
            <a:r>
              <a:rPr lang="ru" sz="2800" dirty="0"/>
              <a:t>Различные методы и подходы к решению конкретных проблем</a:t>
            </a:r>
            <a:r>
              <a:rPr lang="en-US" sz="2800" dirty="0"/>
              <a:t> </a:t>
            </a:r>
            <a:r>
              <a:rPr lang="ru-RU" sz="2800" dirty="0"/>
              <a:t>Академия и Консалтинг</a:t>
            </a:r>
            <a:endParaRPr lang="ru" sz="2800" dirty="0"/>
          </a:p>
          <a:p>
            <a:pPr lvl="1"/>
            <a:r>
              <a:rPr lang="ru" sz="2800" dirty="0"/>
              <a:t>Делятся на общественно-государственные и неправительственные субъекты.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304800"/>
            <a:ext cx="7406208" cy="813098"/>
          </a:xfrm>
        </p:spPr>
        <p:txBody>
          <a:bodyPr/>
          <a:lstStyle/>
          <a:p>
            <a:r>
              <a:rPr lang="ru" sz="4400" b="0" dirty="0"/>
              <a:t>структура АИС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99592" y="1600200"/>
            <a:ext cx="8015808" cy="40386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" sz="3200" dirty="0"/>
              <a:t>Построен на базе сельскохозяйственной системы знаний и информации (AKIS).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" sz="3200" dirty="0"/>
              <a:t>Направлен на объединение субъектов в сельскохозяйственном секторе для содействия взаимодействию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" sz="3200" dirty="0"/>
              <a:t>Ориентирован на инновации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62CD-80C2-9BB9-41DC-2F9E2AFD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792" y="76200"/>
            <a:ext cx="7787208" cy="653752"/>
          </a:xfrm>
        </p:spPr>
        <p:txBody>
          <a:bodyPr/>
          <a:lstStyle/>
          <a:p>
            <a:r>
              <a:rPr lang="en-US" dirty="0"/>
              <a:t>AIS – Agriculture Innovation Systems</a:t>
            </a:r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7AB5237-677C-7AAE-3FAA-927CF0F49B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8077200" cy="552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640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125833"/>
            <a:ext cx="7715200" cy="940967"/>
          </a:xfrm>
        </p:spPr>
        <p:txBody>
          <a:bodyPr>
            <a:normAutofit/>
          </a:bodyPr>
          <a:lstStyle/>
          <a:p>
            <a:r>
              <a:rPr lang="ru-RU" dirty="0"/>
              <a:t>Занятие 1: Как </a:t>
            </a:r>
            <a:r>
              <a:rPr lang="ru" dirty="0"/>
              <a:t>Реализовать?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142226"/>
              </p:ext>
            </p:extLst>
          </p:nvPr>
        </p:nvGraphicFramePr>
        <p:xfrm>
          <a:off x="914400" y="1219200"/>
          <a:ext cx="7715250" cy="436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553">
                <a:tc>
                  <a:txBody>
                    <a:bodyPr/>
                    <a:lstStyle/>
                    <a:p>
                      <a:r>
                        <a:rPr lang="ru" dirty="0"/>
                        <a:t>Фокус 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dirty="0"/>
                        <a:t>Качества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424">
                <a:tc>
                  <a:txBody>
                    <a:bodyPr/>
                    <a:lstStyle/>
                    <a:p>
                      <a:r>
                        <a:rPr lang="ru" dirty="0"/>
                        <a:t>Актеры и их роли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>
                        <a:buFont typeface="Arial" pitchFamily="34" charset="0"/>
                        <a:buNone/>
                      </a:pP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Назовите актеров и их роли.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Направлены </a:t>
                      </a:r>
                      <a:r>
                        <a:rPr lang="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добавленную стоимость, маркетинг, финансирование, социальную мобилизацию, институциональное развитие, пропаганду политики, координацию и создание сетей.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424"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 взаимодействия, существующие между разными игроками в распространении знаний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>
                        <a:buFont typeface="Arial" pitchFamily="34" charset="0"/>
                        <a:buNone/>
                      </a:pP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связи между актерами</a:t>
                      </a:r>
                    </a:p>
                    <a:p>
                      <a:pPr rtl="0" fontAlgn="base">
                        <a:buFont typeface="Arial" pitchFamily="34" charset="0"/>
                        <a:buNone/>
                      </a:pP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обособленных институтов и организаций</a:t>
                      </a:r>
                    </a:p>
                    <a:p>
                      <a:pPr rtl="0" fontAlgn="base">
                        <a:buFont typeface="Arial" pitchFamily="34" charset="0"/>
                        <a:buNone/>
                      </a:pPr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связывания актеров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00" y="152400"/>
            <a:ext cx="7715200" cy="940967"/>
          </a:xfrm>
        </p:spPr>
        <p:txBody>
          <a:bodyPr/>
          <a:lstStyle/>
          <a:p>
            <a:r>
              <a:rPr lang="ru" dirty="0"/>
              <a:t>Реализация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546962"/>
              </p:ext>
            </p:extLst>
          </p:nvPr>
        </p:nvGraphicFramePr>
        <p:xfrm>
          <a:off x="971550" y="1219200"/>
          <a:ext cx="7943850" cy="4682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553">
                <a:tc>
                  <a:txBody>
                    <a:bodyPr/>
                    <a:lstStyle/>
                    <a:p>
                      <a:r>
                        <a:rPr lang="ru" dirty="0"/>
                        <a:t>Фокус 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" dirty="0"/>
                        <a:t>Качества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424">
                <a:tc>
                  <a:txBody>
                    <a:bodyPr/>
                    <a:lstStyle/>
                    <a:p>
                      <a:r>
                        <a:rPr lang="ru" dirty="0"/>
                        <a:t>Актеры и их роли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Как работают организации с учетом социальных и инфраструктурных аспектов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Их готовность сотрудничать с другими участниками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Как их структуры и особенности повлияют на связь с другими акторами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424">
                <a:tc>
                  <a:txBody>
                    <a:bodyPr/>
                    <a:lstStyle/>
                    <a:p>
                      <a:r>
                        <a:rPr lang="ru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 взаимодействия, существующие между разными ролевыми игроками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Проблемы и ограничения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Политики, доступные для продвижения связей субъектов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Возможности акторов влиять на формирование политики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FRAS">
      <a:dk1>
        <a:srgbClr val="111111"/>
      </a:dk1>
      <a:lt1>
        <a:sysClr val="window" lastClr="FFFFFF"/>
      </a:lt1>
      <a:dk2>
        <a:srgbClr val="111111"/>
      </a:dk2>
      <a:lt2>
        <a:srgbClr val="EEECE1"/>
      </a:lt2>
      <a:accent1>
        <a:srgbClr val="003087"/>
      </a:accent1>
      <a:accent2>
        <a:srgbClr val="046A3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FR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617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Office Theme</vt:lpstr>
      <vt:lpstr>Введение в Руководство Нового Консультанта </vt:lpstr>
      <vt:lpstr>Что такое NELK?</vt:lpstr>
      <vt:lpstr>Обоснование NELK</vt:lpstr>
      <vt:lpstr>Изменения в сельском хозяйстве/средствах к существованию</vt:lpstr>
      <vt:lpstr>Плюрализм</vt:lpstr>
      <vt:lpstr>структура АИС</vt:lpstr>
      <vt:lpstr>AIS – Agriculture Innovation Systems</vt:lpstr>
      <vt:lpstr>Занятие 1: Как Реализовать?</vt:lpstr>
      <vt:lpstr>Реализация</vt:lpstr>
      <vt:lpstr>Роль СКС в AIS</vt:lpstr>
      <vt:lpstr>Поставщики Консультационных услуг и их роли</vt:lpstr>
      <vt:lpstr>Частные СКС</vt:lpstr>
      <vt:lpstr>PowerPoint Presentation</vt:lpstr>
      <vt:lpstr>Комбинированные системы</vt:lpstr>
      <vt:lpstr>Компетенции Нового Консультанта</vt:lpstr>
      <vt:lpstr>Развитие потенциала</vt:lpstr>
      <vt:lpstr>Уровни развития потенциала</vt:lpstr>
      <vt:lpstr>Основные компетенции</vt:lpstr>
      <vt:lpstr>13 основных компетенций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 de Bruin</dc:creator>
  <cp:lastModifiedBy>Alisher Amanbaev</cp:lastModifiedBy>
  <cp:revision>86</cp:revision>
  <dcterms:created xsi:type="dcterms:W3CDTF">2016-06-22T13:35:24Z</dcterms:created>
  <dcterms:modified xsi:type="dcterms:W3CDTF">2023-01-25T05:37:25Z</dcterms:modified>
</cp:coreProperties>
</file>